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5"/>
  </p:notesMasterIdLst>
  <p:sldIdLst>
    <p:sldId id="256" r:id="rId2"/>
    <p:sldId id="259" r:id="rId3"/>
    <p:sldId id="260" r:id="rId4"/>
    <p:sldId id="257" r:id="rId5"/>
    <p:sldId id="261" r:id="rId6"/>
    <p:sldId id="266" r:id="rId7"/>
    <p:sldId id="273" r:id="rId8"/>
    <p:sldId id="267" r:id="rId9"/>
    <p:sldId id="268" r:id="rId10"/>
    <p:sldId id="270" r:id="rId11"/>
    <p:sldId id="271" r:id="rId12"/>
    <p:sldId id="272" r:id="rId13"/>
    <p:sldId id="262" r:id="rId14"/>
    <p:sldId id="279" r:id="rId15"/>
    <p:sldId id="258" r:id="rId16"/>
    <p:sldId id="263" r:id="rId17"/>
    <p:sldId id="276" r:id="rId18"/>
    <p:sldId id="274" r:id="rId19"/>
    <p:sldId id="275" r:id="rId20"/>
    <p:sldId id="277" r:id="rId21"/>
    <p:sldId id="264" r:id="rId22"/>
    <p:sldId id="265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4FB6C-441E-421A-8962-476580438B8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AB590-74F8-4283-BE28-7B27FA8A8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94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C34B4D-FC4C-49BF-9DC0-A6BF2D710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C7497C-680F-4C7B-BCE0-B7DE6FB63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983EA8-4694-4783-B08C-3AD38B27D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9E66C5-97A1-470D-B5C9-C78617C6F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F7D3A9-72AF-444B-98DB-641F08FB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12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3CD507-E8C2-46BE-8FE6-EDBD21B9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FC234B-34E0-45DD-BF2F-C678A6945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1CED65-9AB3-44E4-B2C5-D382B4BFB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ECE786-A49A-417A-BDB6-5FA2F68CE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90D779-7844-4788-9B85-310B506D2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50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AB154CD-00C6-4D8B-AA07-B3BB037234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A08D5BD-2F6C-4798-8616-6363500EF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D27430-3189-4B67-82D8-0FD2CC6FD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517C8-42DE-430C-BF1D-63F627B4C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78792B-CB54-4B15-BC4C-193D196BC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3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8F96D2-A179-46FA-9B24-3D51FFF49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1AD698-CE67-443D-A41E-8222B27D6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B77AB6-CCE5-4015-8E2A-05465C53B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50D90A-F02B-46A0-AE6B-3927DA4C4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A95E54-B3D1-4DFF-98D8-379C093F9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3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0A664B-591C-460A-BE29-14D10D016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042D1D-6F4D-4522-BDE4-0B74F95D9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5F0ED0-5FA7-4495-BD2C-505662D9E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CDACDA-4D30-45F6-915C-8E9415475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161BF-B177-4A23-AB1B-5355AD7B5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3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432012-AC4E-4D91-80B9-EBA210F99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4B3BFE-037E-45FE-BF5F-05B5C1394C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034D0B-466B-4FDF-B572-80ED84AE3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87611E-277B-455F-A1BA-6AB00F050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498135-D5DE-4A6B-B481-9EEBC3CE2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02CEC9-5A6B-4261-89AB-68B7C41CD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05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E60C4E-5DFC-4BA1-9774-FF92DA338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BBA751-D0D8-4E7E-95EB-84CEEA7F5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4197B2-8367-4F8F-9A7E-1EC17D1EB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012802-A13E-4865-B69C-7888B2F5B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749A4B3-48EB-4A7E-8A36-B9C4124474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4DAE61-462F-4798-8509-DEF0D79C4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6417990-3C84-451D-9BA9-D8263C536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B9355CC-C5E7-4D4B-8052-F911B587E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29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82A0CD-6706-431C-9BE3-EB84FEEC4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7C73C5-5836-40FD-979F-4C57EE046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384BAA5-B7FF-47CB-B23E-F63F1BC75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0775E2-3175-473F-B504-E7644ED2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7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8945C92-1CA0-46E8-B5C1-5108C31BD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7F43CA1-1AA9-4651-B610-4ECAF24D7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C87DDF-AB88-4EFB-9850-4D1BAAE1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6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18DAA3-7EEF-4230-A523-48A424E0D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A33AD7-BFD6-4392-BE41-407CF1E7E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BB0725-4011-4EF2-B5A8-2AE993E73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39C480-798E-457D-A7AE-6AEF7AD48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64BC57-1F86-4126-8524-FE9B86720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FD90AF-5AFD-47A9-8F37-AD64D1EF4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96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E6A475-4106-4D49-95E5-8990FF311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3B90FE0-F29D-4741-AE08-601A5C91DB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523843-6571-44F7-B86D-07E36D315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D5D9FB-7BF6-42C3-ACFD-CCBAB433D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679047-D767-44E3-8C3C-F35C1CA29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4EA777-05B0-4D8C-9019-754473B0B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3A0D691-8A8D-4DE4-A407-CD34E4ED4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1579FF-B6AC-4314-A8E3-E7EB6EA8B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CAF5FB-48C7-42A2-890E-754ED08D93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C9E7B-9D0A-4C2D-90EF-40A0F670D388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DA008D-2651-4DA7-B4E7-77F53F51C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2B09D1-0859-4614-8F8D-F9163751D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7C5D-42AC-4B42-961B-A9E79EA11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0FA9D3F-6261-45BC-BF93-D4CD547F0E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8902" y="2404232"/>
            <a:ext cx="9030511" cy="1167320"/>
          </a:xfrm>
        </p:spPr>
        <p:txBody>
          <a:bodyPr>
            <a:norm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创新训练</a:t>
            </a:r>
            <a:r>
              <a:rPr lang="en-US" altLang="zh-CN" sz="6600" b="1" dirty="0">
                <a:solidFill>
                  <a:schemeClr val="bg1"/>
                </a:solidFill>
              </a:rPr>
              <a:t>B</a:t>
            </a:r>
            <a:r>
              <a:rPr lang="zh-CN" altLang="en-US" sz="6600" b="1" dirty="0">
                <a:solidFill>
                  <a:schemeClr val="bg1"/>
                </a:solidFill>
              </a:rPr>
              <a:t>课程设计答辩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863A59-ADB7-411E-8FF4-0DEAA2ADC4F0}"/>
              </a:ext>
            </a:extLst>
          </p:cNvPr>
          <p:cNvSpPr/>
          <p:nvPr/>
        </p:nvSpPr>
        <p:spPr>
          <a:xfrm>
            <a:off x="446202" y="4324060"/>
            <a:ext cx="11272886" cy="7341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FB976E-3941-4D9B-91F8-04DC7177E3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4621" y="4438617"/>
            <a:ext cx="9144000" cy="1655762"/>
          </a:xfrm>
        </p:spPr>
        <p:txBody>
          <a:bodyPr/>
          <a:lstStyle/>
          <a:p>
            <a:r>
              <a:rPr lang="zh-CN" altLang="en-US" b="1" dirty="0"/>
              <a:t>黄继凡 </a:t>
            </a:r>
            <a:r>
              <a:rPr lang="en-US" altLang="zh-CN" b="1" dirty="0"/>
              <a:t>200320224 </a:t>
            </a:r>
            <a:r>
              <a:rPr lang="zh-CN" altLang="en-US" b="1" dirty="0"/>
              <a:t>自动化</a:t>
            </a:r>
            <a:r>
              <a:rPr lang="en-US" altLang="zh-CN" b="1" dirty="0"/>
              <a:t>2</a:t>
            </a:r>
            <a:r>
              <a:rPr lang="zh-CN" altLang="en-US" b="1" dirty="0"/>
              <a:t>班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DFCB3648-D212-4DE2-AF8A-A7B43B31DA96}"/>
              </a:ext>
            </a:extLst>
          </p:cNvPr>
          <p:cNvSpPr/>
          <p:nvPr/>
        </p:nvSpPr>
        <p:spPr>
          <a:xfrm>
            <a:off x="1452596" y="3727345"/>
            <a:ext cx="9030511" cy="94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20DD9FD-53BB-43BD-93E8-C1ECB3272BE1}"/>
              </a:ext>
            </a:extLst>
          </p:cNvPr>
          <p:cNvSpPr/>
          <p:nvPr/>
        </p:nvSpPr>
        <p:spPr>
          <a:xfrm>
            <a:off x="1245275" y="2533940"/>
            <a:ext cx="76918" cy="1132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8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6"/>
    </mc:Choice>
    <mc:Fallback xmlns="">
      <p:transition spd="slow" advTm="214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1556F53-4CA5-4FAB-BB78-7DC40213B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451" y="2042904"/>
            <a:ext cx="6239746" cy="367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7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33"/>
    </mc:Choice>
    <mc:Fallback xmlns="">
      <p:transition spd="slow" advTm="533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EADB349-635A-414E-A12D-4D67EAA06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153" y="1418944"/>
            <a:ext cx="6039693" cy="402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4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"/>
    </mc:Choice>
    <mc:Fallback xmlns="">
      <p:transition spd="slow" advTm="608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1683792-36A1-4877-A421-83E5A3EA0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751" y="1520115"/>
            <a:ext cx="7236529" cy="46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31"/>
    </mc:Choice>
    <mc:Fallback xmlns="">
      <p:transition spd="slow" advTm="803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499819A-31A4-4C63-B364-854244AAFC5C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297394B-D4D3-4E73-A6CE-A7074817FAD4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屏幕录制 1">
            <a:hlinkClick r:id="" action="ppaction://media"/>
            <a:extLst>
              <a:ext uri="{FF2B5EF4-FFF2-40B4-BE49-F238E27FC236}">
                <a16:creationId xmlns:a16="http://schemas.microsoft.com/office/drawing/2014/main" id="{FE190213-288B-4C16-89F9-88EF44681B3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3136" y="152400"/>
            <a:ext cx="10180637" cy="655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3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958"/>
    </mc:Choice>
    <mc:Fallback xmlns="">
      <p:transition spd="slow" advTm="83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82" objId="2"/>
        <p14:triggerEvt type="onClick" time="2182" objId="2"/>
        <p14:stopEvt time="82709" objId="2"/>
        <p14:playEvt time="82711" objId="2"/>
        <p14:stopEvt time="83958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7DC8498-7DC3-4B94-B8B9-32A3021C00B0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496C96-D25B-486E-819C-CB0214A96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741535"/>
            <a:ext cx="10708850" cy="57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9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97"/>
    </mc:Choice>
    <mc:Fallback xmlns="">
      <p:transition spd="slow" advTm="649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5536C8-F61C-4DC5-B2B0-8ECD03CC1005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五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软件结构（流程图）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7EF5179-B4C3-4192-9AF0-ED30E0B62CE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60014" y="1534218"/>
            <a:ext cx="8989788" cy="480480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45C81F2-092A-4595-AF48-5E42B1C93FEB}"/>
              </a:ext>
            </a:extLst>
          </p:cNvPr>
          <p:cNvSpPr/>
          <p:nvPr/>
        </p:nvSpPr>
        <p:spPr>
          <a:xfrm>
            <a:off x="4534293" y="4143080"/>
            <a:ext cx="245097" cy="235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4160302-4980-4EC3-91EE-015E3134361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3062" y="1534218"/>
            <a:ext cx="7768769" cy="4804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30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885"/>
    </mc:Choice>
    <mc:Fallback xmlns="">
      <p:transition spd="slow" advTm="618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66E1F-C07D-4C9B-AF1C-F835042E0336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六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调试与测试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A1B28B3-92CC-4AFD-BADA-5A47FC452F1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04452" y="1887166"/>
            <a:ext cx="4121468" cy="3068002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7DC8498-7DC3-4B94-B8B9-32A3021C00B0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04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97"/>
    </mc:Choice>
    <mc:Fallback xmlns="">
      <p:transition spd="slow" advTm="649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66E1F-C07D-4C9B-AF1C-F835042E0336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六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调试与测试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02EF7E5-FF2A-4F77-93FE-79B9FD47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420" y="2171977"/>
            <a:ext cx="568937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使用</a:t>
            </a: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Qt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自身的</a:t>
            </a:r>
            <a:r>
              <a:rPr lang="en-US" altLang="zh-CN" sz="2000" b="1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qDebug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函数输出相关的点的坐标。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图片 3">
            <a:extLst>
              <a:ext uri="{FF2B5EF4-FFF2-40B4-BE49-F238E27FC236}">
                <a16:creationId xmlns:a16="http://schemas.microsoft.com/office/drawing/2014/main" id="{3A557029-0AAF-4051-8C79-C13DC0F56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65" y="3270785"/>
            <a:ext cx="4702615" cy="85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EF1E6DC5-7AA2-4362-A295-2833777F9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1129" y="3270785"/>
            <a:ext cx="40463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/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Qt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以窗口左上角为坐标系的原点，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indent="0"/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图中</a:t>
            </a:r>
            <a:r>
              <a:rPr lang="en-US" altLang="zh-CN" sz="2000" b="1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QPoint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数据为鼠标点击时，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indent="0"/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鼠标相对于界面左上角的坐标。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0496EF8-A7B1-4555-BE8A-0A27FE7B8B91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511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7"/>
    </mc:Choice>
    <mc:Fallback xmlns="">
      <p:transition spd="slow" advTm="1417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66E1F-C07D-4C9B-AF1C-F835042E0336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六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调试与测试</a:t>
            </a:r>
          </a:p>
        </p:txBody>
      </p:sp>
      <p:pic>
        <p:nvPicPr>
          <p:cNvPr id="2050" name="图片 4">
            <a:extLst>
              <a:ext uri="{FF2B5EF4-FFF2-40B4-BE49-F238E27FC236}">
                <a16:creationId xmlns:a16="http://schemas.microsoft.com/office/drawing/2014/main" id="{220201AF-1E77-4D44-9319-85BDBBDFA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04" y="1743592"/>
            <a:ext cx="4537311" cy="190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5">
            <a:extLst>
              <a:ext uri="{FF2B5EF4-FFF2-40B4-BE49-F238E27FC236}">
                <a16:creationId xmlns:a16="http://schemas.microsoft.com/office/drawing/2014/main" id="{ACAE9CD3-4086-4330-8DAC-95EE6D2C3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76" y="4324126"/>
            <a:ext cx="4829340" cy="107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5D8309ED-B508-4251-AA28-D2824E83D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76" y="142996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804499B-201C-433F-8BA3-A68FEF1DB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9108" y="2006080"/>
            <a:ext cx="5330305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该图中，</a:t>
            </a:r>
            <a:r>
              <a:rPr lang="en-US" altLang="zh-CN" sz="2000" b="1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QPoint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数据为鼠标点击后，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进行移动时相对于初次点击的点的坐标，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this is the paint point 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的数据为进行拖动时，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要拖拽的图片的左上角即图片的绘制点相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对于窗口原点的坐标。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255BD5F3-7FDD-4CC8-9E90-EB2CA98D7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6615" y="4381450"/>
            <a:ext cx="562525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该图中，</a:t>
            </a: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new point</a:t>
            </a: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的相关信息为鼠标松手后，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程序所记录的图片绘制点的坐标，可以看到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这里存在着一个数值上的跳动。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5CC3C9F-62FA-4C32-A536-ECE69AF8A8D3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6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05"/>
    </mc:Choice>
    <mc:Fallback xmlns="">
      <p:transition spd="slow" advTm="26105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66E1F-C07D-4C9B-AF1C-F835042E0336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六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调试与测试</a:t>
            </a:r>
          </a:p>
        </p:txBody>
      </p:sp>
      <p:pic>
        <p:nvPicPr>
          <p:cNvPr id="3075" name="图片 6">
            <a:extLst>
              <a:ext uri="{FF2B5EF4-FFF2-40B4-BE49-F238E27FC236}">
                <a16:creationId xmlns:a16="http://schemas.microsoft.com/office/drawing/2014/main" id="{8DD991E8-1FAC-4393-BC96-96672A709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1698087"/>
            <a:ext cx="5273675" cy="164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7">
            <a:extLst>
              <a:ext uri="{FF2B5EF4-FFF2-40B4-BE49-F238E27FC236}">
                <a16:creationId xmlns:a16="http://schemas.microsoft.com/office/drawing/2014/main" id="{85441F96-32A1-4826-B407-EB24E50FB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95" y="3653953"/>
            <a:ext cx="4686300" cy="96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8">
            <a:extLst>
              <a:ext uri="{FF2B5EF4-FFF2-40B4-BE49-F238E27FC236}">
                <a16:creationId xmlns:a16="http://schemas.microsoft.com/office/drawing/2014/main" id="{298E5C1B-6153-438D-9673-8C5A49AB6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95" y="4791205"/>
            <a:ext cx="4678363" cy="137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A07CF47F-8805-4B7F-8D40-922C29110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25" y="124088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0924D2F-33D6-4F88-8C95-0A78E945B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2319" y="1819598"/>
            <a:ext cx="5840060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改变了图片的缩放比例后，没有对图片绘制点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的改变进行合适的处理。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仍然使用了原始的鼠标相对于进行了点击的点移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动的坐标数据，没有考虑缩放倍数的问题，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因此造成了数据跳动。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33A04998-036B-4E79-B769-D9F9C529B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552" y="4206988"/>
            <a:ext cx="50706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原先编写程序时，直接将对缩放比例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倍数处理的相关代码写在了绘图事件中，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而绘图事件会在界面隐藏、打开后以及各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类其他情况下被触发。</a:t>
            </a:r>
            <a:endParaRPr lang="en-US" altLang="zh-CN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2CB8AB3-7493-400C-89C3-4C3196A80FF3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59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55"/>
    </mc:Choice>
    <mc:Fallback xmlns="">
      <p:transition spd="slow" advTm="470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92DF112-B3A2-4AB4-BD96-9AA1C0F96A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81" t="-1686" r="9622"/>
          <a:stretch/>
        </p:blipFill>
        <p:spPr>
          <a:xfrm>
            <a:off x="1254164" y="1670131"/>
            <a:ext cx="9422860" cy="397730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07CD352-FC70-4DAD-9206-6088738F2FB7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332A712-2BFC-40B9-A72A-9F213C057D03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09EC94-2D1F-407B-B3BB-EE8DCA968A7F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一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课程设计题目</a:t>
            </a:r>
          </a:p>
        </p:txBody>
      </p:sp>
    </p:spTree>
    <p:extLst>
      <p:ext uri="{BB962C8B-B14F-4D97-AF65-F5344CB8AC3E}">
        <p14:creationId xmlns:p14="http://schemas.microsoft.com/office/powerpoint/2010/main" val="29164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09"/>
    </mc:Choice>
    <mc:Fallback xmlns="">
      <p:transition spd="slow" advTm="144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66E1F-C07D-4C9B-AF1C-F835042E0336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六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调试与测试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C56D3F6-5A46-48F8-9514-97841D79FED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53011" y="1582112"/>
            <a:ext cx="4447880" cy="22231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16B41C3-652F-4F53-A172-E71BEA17CB8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67774" y="4155440"/>
            <a:ext cx="4447880" cy="208354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985DBE4-AD7F-42C7-B337-D801FE60AEC6}"/>
              </a:ext>
            </a:extLst>
          </p:cNvPr>
          <p:cNvSpPr txBox="1"/>
          <p:nvPr/>
        </p:nvSpPr>
        <p:spPr>
          <a:xfrm>
            <a:off x="5806376" y="2498532"/>
            <a:ext cx="5232613" cy="1218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</a:pPr>
            <a:r>
              <a:rPr lang="zh-CN" altLang="zh-CN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进行了相关修复后，可以看到数据的跳变被修复，绘图事件的多次进行也没有使绘图点位置发生异常改变。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4C55513-C559-48E1-AE96-4FE3F0866DC0}"/>
              </a:ext>
            </a:extLst>
          </p:cNvPr>
          <p:cNvSpPr/>
          <p:nvPr/>
        </p:nvSpPr>
        <p:spPr>
          <a:xfrm rot="13711945">
            <a:off x="10187798" y="4501184"/>
            <a:ext cx="900000" cy="1812917"/>
          </a:xfrm>
          <a:custGeom>
            <a:avLst/>
            <a:gdLst>
              <a:gd name="connsiteX0" fmla="*/ 650294 w 900000"/>
              <a:gd name="connsiteY0" fmla="*/ 1812917 h 1812917"/>
              <a:gd name="connsiteX1" fmla="*/ 249705 w 900000"/>
              <a:gd name="connsiteY1" fmla="*/ 1812917 h 1812917"/>
              <a:gd name="connsiteX2" fmla="*/ 249705 w 900000"/>
              <a:gd name="connsiteY2" fmla="*/ 788872 h 1812917"/>
              <a:gd name="connsiteX3" fmla="*/ 198401 w 900000"/>
              <a:gd name="connsiteY3" fmla="*/ 761025 h 1812917"/>
              <a:gd name="connsiteX4" fmla="*/ 0 w 900000"/>
              <a:gd name="connsiteY4" fmla="*/ 387878 h 1812917"/>
              <a:gd name="connsiteX5" fmla="*/ 198401 w 900000"/>
              <a:gd name="connsiteY5" fmla="*/ 14731 h 1812917"/>
              <a:gd name="connsiteX6" fmla="*/ 225539 w 900000"/>
              <a:gd name="connsiteY6" fmla="*/ 0 h 1812917"/>
              <a:gd name="connsiteX7" fmla="*/ 225539 w 900000"/>
              <a:gd name="connsiteY7" fmla="*/ 350926 h 1812917"/>
              <a:gd name="connsiteX8" fmla="*/ 674461 w 900000"/>
              <a:gd name="connsiteY8" fmla="*/ 350926 h 1812917"/>
              <a:gd name="connsiteX9" fmla="*/ 674461 w 900000"/>
              <a:gd name="connsiteY9" fmla="*/ 1 h 1812917"/>
              <a:gd name="connsiteX10" fmla="*/ 701599 w 900000"/>
              <a:gd name="connsiteY10" fmla="*/ 14731 h 1812917"/>
              <a:gd name="connsiteX11" fmla="*/ 900000 w 900000"/>
              <a:gd name="connsiteY11" fmla="*/ 387878 h 1812917"/>
              <a:gd name="connsiteX12" fmla="*/ 701599 w 900000"/>
              <a:gd name="connsiteY12" fmla="*/ 761025 h 1812917"/>
              <a:gd name="connsiteX13" fmla="*/ 650294 w 900000"/>
              <a:gd name="connsiteY13" fmla="*/ 788873 h 181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000" h="1812917">
                <a:moveTo>
                  <a:pt x="650294" y="1812917"/>
                </a:moveTo>
                <a:lnTo>
                  <a:pt x="249705" y="1812917"/>
                </a:lnTo>
                <a:lnTo>
                  <a:pt x="249705" y="788872"/>
                </a:lnTo>
                <a:lnTo>
                  <a:pt x="198401" y="761025"/>
                </a:lnTo>
                <a:cubicBezTo>
                  <a:pt x="78700" y="680156"/>
                  <a:pt x="0" y="543207"/>
                  <a:pt x="0" y="387878"/>
                </a:cubicBezTo>
                <a:cubicBezTo>
                  <a:pt x="0" y="232548"/>
                  <a:pt x="78700" y="95599"/>
                  <a:pt x="198401" y="14731"/>
                </a:cubicBezTo>
                <a:lnTo>
                  <a:pt x="225539" y="0"/>
                </a:lnTo>
                <a:lnTo>
                  <a:pt x="225539" y="350926"/>
                </a:lnTo>
                <a:lnTo>
                  <a:pt x="674461" y="350926"/>
                </a:lnTo>
                <a:lnTo>
                  <a:pt x="674461" y="1"/>
                </a:lnTo>
                <a:lnTo>
                  <a:pt x="701599" y="14731"/>
                </a:lnTo>
                <a:cubicBezTo>
                  <a:pt x="821300" y="95599"/>
                  <a:pt x="900000" y="232548"/>
                  <a:pt x="900000" y="387878"/>
                </a:cubicBezTo>
                <a:cubicBezTo>
                  <a:pt x="900000" y="543208"/>
                  <a:pt x="821300" y="680156"/>
                  <a:pt x="701599" y="761025"/>
                </a:cubicBezTo>
                <a:lnTo>
                  <a:pt x="650294" y="78887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1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9"/>
    </mc:Choice>
    <mc:Fallback xmlns="">
      <p:transition spd="slow" advTm="2979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72911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70ABB6-3868-47EE-B69D-9361854ED6E8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七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过程中遇到的问题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3F474F-5609-40E9-95FD-E11D02855AA0}"/>
              </a:ext>
            </a:extLst>
          </p:cNvPr>
          <p:cNvSpPr txBox="1"/>
          <p:nvPr/>
        </p:nvSpPr>
        <p:spPr>
          <a:xfrm>
            <a:off x="1616414" y="2001411"/>
            <a:ext cx="74939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全局变量</a:t>
            </a:r>
            <a:endParaRPr lang="en-US" altLang="zh-CN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Qt</a:t>
            </a:r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绘图事件</a:t>
            </a:r>
            <a:endParaRPr lang="en-US" altLang="zh-CN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站点路线输出</a:t>
            </a:r>
            <a:endParaRPr lang="en-US" altLang="zh-CN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图片拖拽及缩放</a:t>
            </a:r>
            <a:endParaRPr lang="en-US" altLang="zh-CN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…</a:t>
            </a:r>
            <a:endParaRPr lang="zh-CN" altLang="en-US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BAB4F-58C7-4869-BA6E-4A7721F2246F}"/>
              </a:ext>
            </a:extLst>
          </p:cNvPr>
          <p:cNvSpPr/>
          <p:nvPr/>
        </p:nvSpPr>
        <p:spPr>
          <a:xfrm>
            <a:off x="6939425" y="4847501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78726F9-8228-46D3-9D94-E7C23C8EB1E9}"/>
              </a:ext>
            </a:extLst>
          </p:cNvPr>
          <p:cNvSpPr/>
          <p:nvPr/>
        </p:nvSpPr>
        <p:spPr>
          <a:xfrm>
            <a:off x="7964280" y="4847501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744439D-263E-475A-B7C7-4B380492756C}"/>
              </a:ext>
            </a:extLst>
          </p:cNvPr>
          <p:cNvSpPr/>
          <p:nvPr/>
        </p:nvSpPr>
        <p:spPr>
          <a:xfrm>
            <a:off x="6674194" y="4610569"/>
            <a:ext cx="1911006" cy="2369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6C46892-4E56-4E3E-BDF9-8FA61DA3C5CA}"/>
              </a:ext>
            </a:extLst>
          </p:cNvPr>
          <p:cNvSpPr/>
          <p:nvPr/>
        </p:nvSpPr>
        <p:spPr>
          <a:xfrm>
            <a:off x="7971877" y="3549115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6099658-E381-4764-A248-427A1914CD0D}"/>
              </a:ext>
            </a:extLst>
          </p:cNvPr>
          <p:cNvSpPr/>
          <p:nvPr/>
        </p:nvSpPr>
        <p:spPr>
          <a:xfrm>
            <a:off x="9002705" y="4844594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584E22B-11CE-4A11-BF90-C949F6D8B0A2}"/>
              </a:ext>
            </a:extLst>
          </p:cNvPr>
          <p:cNvSpPr/>
          <p:nvPr/>
        </p:nvSpPr>
        <p:spPr>
          <a:xfrm>
            <a:off x="10027560" y="4844594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83FC2A-F3A0-4A97-8C7E-9D0466704042}"/>
              </a:ext>
            </a:extLst>
          </p:cNvPr>
          <p:cNvSpPr/>
          <p:nvPr/>
        </p:nvSpPr>
        <p:spPr>
          <a:xfrm>
            <a:off x="8737474" y="4607662"/>
            <a:ext cx="1911006" cy="2369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3B5C23D-04B3-4CCA-B9D3-08C4D759B5F3}"/>
              </a:ext>
            </a:extLst>
          </p:cNvPr>
          <p:cNvSpPr/>
          <p:nvPr/>
        </p:nvSpPr>
        <p:spPr>
          <a:xfrm>
            <a:off x="9016400" y="3549115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68AA06C-8A12-4AFD-9D0F-D26BE5F25E4F}"/>
              </a:ext>
            </a:extLst>
          </p:cNvPr>
          <p:cNvSpPr/>
          <p:nvPr/>
        </p:nvSpPr>
        <p:spPr>
          <a:xfrm>
            <a:off x="7657936" y="3304134"/>
            <a:ext cx="1911006" cy="2369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5546D24-D6F1-4E6A-B8CB-5FA3BE73850C}"/>
              </a:ext>
            </a:extLst>
          </p:cNvPr>
          <p:cNvSpPr/>
          <p:nvPr/>
        </p:nvSpPr>
        <p:spPr>
          <a:xfrm rot="20378323">
            <a:off x="8161784" y="1991884"/>
            <a:ext cx="379812" cy="10665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87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5"/>
    </mc:Choice>
    <mc:Fallback xmlns="">
      <p:transition spd="slow" advTm="1195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ED8F22-AA17-4164-8517-9143802968B5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八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总结与心得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C95EAD-D458-4AB7-82B9-C67F0B79FDCD}"/>
              </a:ext>
            </a:extLst>
          </p:cNvPr>
          <p:cNvSpPr/>
          <p:nvPr/>
        </p:nvSpPr>
        <p:spPr>
          <a:xfrm>
            <a:off x="5035468" y="4226878"/>
            <a:ext cx="847172" cy="114755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903CFC4-DBE6-4106-9712-0CF22BE078E4}"/>
              </a:ext>
            </a:extLst>
          </p:cNvPr>
          <p:cNvSpPr/>
          <p:nvPr/>
        </p:nvSpPr>
        <p:spPr>
          <a:xfrm>
            <a:off x="6376588" y="3840798"/>
            <a:ext cx="847172" cy="114755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19BFD57-EAE3-4B46-9539-434C3A8A51BC}"/>
              </a:ext>
            </a:extLst>
          </p:cNvPr>
          <p:cNvSpPr/>
          <p:nvPr/>
        </p:nvSpPr>
        <p:spPr>
          <a:xfrm>
            <a:off x="7717708" y="3429000"/>
            <a:ext cx="847172" cy="114755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0E6D21-B902-431F-9E8D-8AB6676C495E}"/>
              </a:ext>
            </a:extLst>
          </p:cNvPr>
          <p:cNvSpPr/>
          <p:nvPr/>
        </p:nvSpPr>
        <p:spPr>
          <a:xfrm>
            <a:off x="1520970" y="5704935"/>
            <a:ext cx="9286460" cy="11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12DED0-4570-419F-8F14-5CFAFECBCB57}"/>
              </a:ext>
            </a:extLst>
          </p:cNvPr>
          <p:cNvSpPr/>
          <p:nvPr/>
        </p:nvSpPr>
        <p:spPr>
          <a:xfrm>
            <a:off x="8341360" y="2980785"/>
            <a:ext cx="2466070" cy="11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78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926"/>
    </mc:Choice>
    <mc:Fallback xmlns="">
      <p:transition spd="slow" advTm="32926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EE5DC25-3001-482C-BD54-1B12F056F1E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D8BD8E-F1DB-4F44-AA8B-1A2A7DE027C1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ED8F22-AA17-4164-8517-9143802968B5}"/>
              </a:ext>
            </a:extLst>
          </p:cNvPr>
          <p:cNvSpPr txBox="1"/>
          <p:nvPr/>
        </p:nvSpPr>
        <p:spPr>
          <a:xfrm>
            <a:off x="3359326" y="3509962"/>
            <a:ext cx="63647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敬请批评指正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0E6D21-B902-431F-9E8D-8AB6676C495E}"/>
              </a:ext>
            </a:extLst>
          </p:cNvPr>
          <p:cNvSpPr/>
          <p:nvPr/>
        </p:nvSpPr>
        <p:spPr>
          <a:xfrm>
            <a:off x="1520970" y="5704935"/>
            <a:ext cx="9286460" cy="11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926"/>
    </mc:Choice>
    <mc:Fallback xmlns="">
      <p:transition spd="slow" advTm="329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358C31E-662E-4154-9F54-D339D28C35A9}"/>
              </a:ext>
            </a:extLst>
          </p:cNvPr>
          <p:cNvSpPr txBox="1"/>
          <p:nvPr/>
        </p:nvSpPr>
        <p:spPr>
          <a:xfrm>
            <a:off x="1154197" y="1934852"/>
            <a:ext cx="9830185" cy="143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[1]</a:t>
            </a:r>
            <a:r>
              <a:rPr lang="en-US" altLang="zh-CN" sz="24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Savitch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WalterJ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Problem Solving with C++[M]. 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清华大学出版社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2008.</a:t>
            </a:r>
            <a:endParaRPr lang="zh-CN" altLang="zh-CN" sz="24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[2]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陆文周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Qt 5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开发及实例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[M]. 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电子工业出版社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2015. </a:t>
            </a:r>
            <a:endParaRPr lang="zh-CN" altLang="zh-CN" sz="24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[3]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程杰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大话数据结构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[M]. 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清华大学出版社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2011.</a:t>
            </a:r>
            <a:endParaRPr lang="zh-CN" altLang="zh-CN" sz="24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311D54B-3969-4A1D-B520-F17806EC7B0C}"/>
              </a:ext>
            </a:extLst>
          </p:cNvPr>
          <p:cNvSpPr/>
          <p:nvPr/>
        </p:nvSpPr>
        <p:spPr>
          <a:xfrm>
            <a:off x="8236904" y="3257224"/>
            <a:ext cx="1212915" cy="1793206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456F8E-0D3E-4A4E-BD1D-66F602563597}"/>
              </a:ext>
            </a:extLst>
          </p:cNvPr>
          <p:cNvSpPr/>
          <p:nvPr/>
        </p:nvSpPr>
        <p:spPr>
          <a:xfrm>
            <a:off x="8767947" y="3625549"/>
            <a:ext cx="1212915" cy="17932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F7C0202-BB15-4F9E-884B-A0145576689C}"/>
              </a:ext>
            </a:extLst>
          </p:cNvPr>
          <p:cNvSpPr/>
          <p:nvPr/>
        </p:nvSpPr>
        <p:spPr>
          <a:xfrm>
            <a:off x="9298990" y="4122713"/>
            <a:ext cx="1212915" cy="17932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10C7C8-3B64-442B-945D-4C56615BE00E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B0B4202-4CA2-43EF-ACF1-2D4047716E9B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D25D1E-63BB-4C4B-8CCD-502C213664EC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二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参考资料</a:t>
            </a:r>
          </a:p>
        </p:txBody>
      </p:sp>
    </p:spTree>
    <p:extLst>
      <p:ext uri="{BB962C8B-B14F-4D97-AF65-F5344CB8AC3E}">
        <p14:creationId xmlns:p14="http://schemas.microsoft.com/office/powerpoint/2010/main" val="48661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55"/>
    </mc:Choice>
    <mc:Fallback xmlns="">
      <p:transition spd="slow" advTm="226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AE2DCCA-C555-40C5-861D-7F52BB4DEC74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A4AD972-EFA3-4C30-948D-64F0BD0AC399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C2BB03-5F5F-49A5-A4C6-A26BA10D78B3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三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任务概述及分析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A791D42-5009-4B76-9272-0A758339B949}"/>
              </a:ext>
            </a:extLst>
          </p:cNvPr>
          <p:cNvSpPr/>
          <p:nvPr/>
        </p:nvSpPr>
        <p:spPr>
          <a:xfrm>
            <a:off x="1971473" y="2529000"/>
            <a:ext cx="1799617" cy="180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94E61AF-19B1-40E3-8838-5ACE6BF7F865}"/>
              </a:ext>
            </a:extLst>
          </p:cNvPr>
          <p:cNvSpPr/>
          <p:nvPr/>
        </p:nvSpPr>
        <p:spPr>
          <a:xfrm>
            <a:off x="2678349" y="1550384"/>
            <a:ext cx="385864" cy="89765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86A3C19-A278-4AD2-A562-D30D60A222BD}"/>
              </a:ext>
            </a:extLst>
          </p:cNvPr>
          <p:cNvSpPr/>
          <p:nvPr/>
        </p:nvSpPr>
        <p:spPr>
          <a:xfrm rot="1435938">
            <a:off x="3365885" y="1642109"/>
            <a:ext cx="385864" cy="897654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F98DE77-2B3E-4D2C-9F2C-17CAF1E533B9}"/>
              </a:ext>
            </a:extLst>
          </p:cNvPr>
          <p:cNvSpPr/>
          <p:nvPr/>
        </p:nvSpPr>
        <p:spPr>
          <a:xfrm rot="3600452">
            <a:off x="4001947" y="2125552"/>
            <a:ext cx="385864" cy="89765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20F1152-E538-4D8D-B4C1-53F9AFAE18E5}"/>
              </a:ext>
            </a:extLst>
          </p:cNvPr>
          <p:cNvSpPr/>
          <p:nvPr/>
        </p:nvSpPr>
        <p:spPr>
          <a:xfrm rot="5400000">
            <a:off x="4214299" y="2868203"/>
            <a:ext cx="385864" cy="897654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69D4198-E72F-4484-9212-E08F7ED51250}"/>
              </a:ext>
            </a:extLst>
          </p:cNvPr>
          <p:cNvSpPr/>
          <p:nvPr/>
        </p:nvSpPr>
        <p:spPr>
          <a:xfrm>
            <a:off x="2678349" y="4490925"/>
            <a:ext cx="385864" cy="8976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3C67454-2321-4B68-B58C-32692F3586D3}"/>
              </a:ext>
            </a:extLst>
          </p:cNvPr>
          <p:cNvSpPr/>
          <p:nvPr/>
        </p:nvSpPr>
        <p:spPr>
          <a:xfrm rot="19695399">
            <a:off x="3531368" y="4329000"/>
            <a:ext cx="385864" cy="89765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AC1F69D-6EDA-491D-BD46-F6F78B8B76E6}"/>
              </a:ext>
            </a:extLst>
          </p:cNvPr>
          <p:cNvSpPr/>
          <p:nvPr/>
        </p:nvSpPr>
        <p:spPr>
          <a:xfrm rot="18305004">
            <a:off x="4067762" y="3764846"/>
            <a:ext cx="385864" cy="89765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F21669F-03CC-4AC8-8642-2805E280D0AE}"/>
              </a:ext>
            </a:extLst>
          </p:cNvPr>
          <p:cNvSpPr/>
          <p:nvPr/>
        </p:nvSpPr>
        <p:spPr>
          <a:xfrm flipV="1">
            <a:off x="2816157" y="5865027"/>
            <a:ext cx="9375843" cy="1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72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87"/>
    </mc:Choice>
    <mc:Fallback xmlns="">
      <p:transition spd="slow" advTm="64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功能展示及设计说明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1D0A76-D3D3-4373-9942-DEB1EE2E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629" y="1504665"/>
            <a:ext cx="7629390" cy="489005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54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34"/>
    </mc:Choice>
    <mc:Fallback xmlns="">
      <p:transition spd="slow" advTm="18234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4648C47-02F1-4042-AD2B-9C1E2DA28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629" y="1520115"/>
            <a:ext cx="7629390" cy="49054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76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4"/>
    </mc:Choice>
    <mc:Fallback xmlns="">
      <p:transition spd="slow" advTm="2454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04E4743-EFD4-4DEC-8D2B-2D6FF8B81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629" y="1455724"/>
            <a:ext cx="7629390" cy="493899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3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01"/>
    </mc:Choice>
    <mc:Fallback xmlns="">
      <p:transition spd="slow" advTm="790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76DE93F-DFB8-4F0F-AAD4-41D9922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629" y="1496214"/>
            <a:ext cx="7629390" cy="491067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54ACE14-B952-4F8B-A0DF-D3A475FBF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577" y="2432105"/>
            <a:ext cx="3229426" cy="23244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D83A372-D76A-4A01-84EA-6C6DC7543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524" y="2136788"/>
            <a:ext cx="3629532" cy="2915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753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12"/>
    </mc:Choice>
    <mc:Fallback xmlns="">
      <p:transition spd="slow" advTm="21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9739380-0CB4-4BE2-BFD1-8F503435AE9C}"/>
              </a:ext>
            </a:extLst>
          </p:cNvPr>
          <p:cNvSpPr/>
          <p:nvPr/>
        </p:nvSpPr>
        <p:spPr>
          <a:xfrm>
            <a:off x="446202" y="502812"/>
            <a:ext cx="11246177" cy="60143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AD333B-16B3-4E39-88DB-5125197C8B70}"/>
              </a:ext>
            </a:extLst>
          </p:cNvPr>
          <p:cNvGrpSpPr/>
          <p:nvPr/>
        </p:nvGrpSpPr>
        <p:grpSpPr>
          <a:xfrm>
            <a:off x="9951396" y="-14254"/>
            <a:ext cx="856034" cy="1901420"/>
            <a:chOff x="9951396" y="-14254"/>
            <a:chExt cx="856034" cy="19014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83D43-C4A6-40D3-A84A-CC9624DDC2C7}"/>
                </a:ext>
              </a:extLst>
            </p:cNvPr>
            <p:cNvSpPr/>
            <p:nvPr/>
          </p:nvSpPr>
          <p:spPr>
            <a:xfrm>
              <a:off x="9951396" y="-14254"/>
              <a:ext cx="856034" cy="11673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9F2676AD-EB81-41AA-A413-8276BEA6B4DB}"/>
                </a:ext>
              </a:extLst>
            </p:cNvPr>
            <p:cNvSpPr/>
            <p:nvPr/>
          </p:nvSpPr>
          <p:spPr>
            <a:xfrm flipV="1">
              <a:off x="9951396" y="1153065"/>
              <a:ext cx="856034" cy="73410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0D7D313-8C16-45E8-B651-6893103F6B60}"/>
              </a:ext>
            </a:extLst>
          </p:cNvPr>
          <p:cNvSpPr/>
          <p:nvPr/>
        </p:nvSpPr>
        <p:spPr>
          <a:xfrm>
            <a:off x="82301" y="117152"/>
            <a:ext cx="900000" cy="9000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7D914-CDC0-437B-B3A2-8EA9673446F7}"/>
              </a:ext>
            </a:extLst>
          </p:cNvPr>
          <p:cNvSpPr/>
          <p:nvPr/>
        </p:nvSpPr>
        <p:spPr>
          <a:xfrm>
            <a:off x="310014" y="340887"/>
            <a:ext cx="90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78861-A730-4DDA-ACAA-44066C3D8884}"/>
              </a:ext>
            </a:extLst>
          </p:cNvPr>
          <p:cNvSpPr txBox="1"/>
          <p:nvPr/>
        </p:nvSpPr>
        <p:spPr>
          <a:xfrm>
            <a:off x="660276" y="619018"/>
            <a:ext cx="7493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四 </a:t>
            </a:r>
            <a:r>
              <a:rPr lang="en-US" altLang="zh-CN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zh-CN" altLang="en-US" sz="4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功能展示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66E854E-1467-4520-AB6C-EE2F504E1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630" y="1504665"/>
            <a:ext cx="7648838" cy="489005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020521-C078-475E-974C-A4CCBB121303}"/>
              </a:ext>
            </a:extLst>
          </p:cNvPr>
          <p:cNvSpPr/>
          <p:nvPr/>
        </p:nvSpPr>
        <p:spPr>
          <a:xfrm flipV="1">
            <a:off x="1381540" y="1432686"/>
            <a:ext cx="227713" cy="415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1A8748-3ADE-4690-89C1-EB1BF58FB037}"/>
              </a:ext>
            </a:extLst>
          </p:cNvPr>
          <p:cNvSpPr/>
          <p:nvPr/>
        </p:nvSpPr>
        <p:spPr>
          <a:xfrm>
            <a:off x="1357253" y="5800175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DC0A815-A98B-4E21-B5DB-E2ABE972B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494" y="2916085"/>
            <a:ext cx="3115110" cy="20672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436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5"/>
    </mc:Choice>
    <mc:Fallback xmlns="">
      <p:transition spd="slow" advTm="3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8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430</Words>
  <Application>Microsoft Office PowerPoint</Application>
  <PresentationFormat>宽屏</PresentationFormat>
  <Paragraphs>53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</vt:lpstr>
      <vt:lpstr>等线 Light</vt:lpstr>
      <vt:lpstr>Arial</vt:lpstr>
      <vt:lpstr>Calibri</vt:lpstr>
      <vt:lpstr>Office 主题​​</vt:lpstr>
      <vt:lpstr>创新训练B课程设计答辩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 继凡</dc:creator>
  <cp:lastModifiedBy>黄 继凡</cp:lastModifiedBy>
  <cp:revision>16</cp:revision>
  <dcterms:created xsi:type="dcterms:W3CDTF">2021-07-12T03:28:00Z</dcterms:created>
  <dcterms:modified xsi:type="dcterms:W3CDTF">2021-10-10T02:24:16Z</dcterms:modified>
</cp:coreProperties>
</file>